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2" r:id="rId2"/>
    <p:sldId id="267" r:id="rId3"/>
    <p:sldId id="268" r:id="rId4"/>
    <p:sldId id="271" r:id="rId5"/>
    <p:sldId id="263" r:id="rId6"/>
    <p:sldId id="265" r:id="rId7"/>
    <p:sldId id="256" r:id="rId8"/>
    <p:sldId id="266" r:id="rId9"/>
    <p:sldId id="269" r:id="rId10"/>
    <p:sldId id="260" r:id="rId11"/>
    <p:sldId id="264" r:id="rId12"/>
    <p:sldId id="270" r:id="rId13"/>
    <p:sldId id="261" r:id="rId14"/>
  </p:sldIdLst>
  <p:sldSz cx="9144000" cy="6858000" type="screen4x3"/>
  <p:notesSz cx="6858000" cy="9144000"/>
  <p:embeddedFontLst>
    <p:embeddedFont>
      <p:font typeface="方正兰亭超细黑简体" charset="-122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华文细黑" pitchFamily="2" charset="-122"/>
      <p:regular r:id="rId21"/>
    </p:embeddedFont>
    <p:embeddedFont>
      <p:font typeface="方正大黑简体" charset="-122"/>
      <p:regular r:id="rId22"/>
    </p:embeddedFont>
    <p:embeddedFont>
      <p:font typeface="微软雅黑" pitchFamily="34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E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79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D4337-B828-4839-B83D-384ABD3AEF42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AA87A-4332-4DF3-8185-A167E44605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AA87A-4332-4DF3-8185-A167E44605D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3FCEF-7BD1-4678-8D75-AD6CC1C8C3DD}" type="datetimeFigureOut">
              <a:rPr lang="zh-CN" altLang="en-US" smtClean="0"/>
              <a:pPr/>
              <a:t>2015-12-31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95B7F-636C-42F7-8EFE-761394C0FE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pic>
        <p:nvPicPr>
          <p:cNvPr id="4098" name="Picture 2" descr="C:\Documents and Settings\Administrator\桌面\与徐校长.png"/>
          <p:cNvPicPr>
            <a:picLocks noChangeAspect="1" noChangeArrowheads="1"/>
          </p:cNvPicPr>
          <p:nvPr/>
        </p:nvPicPr>
        <p:blipFill>
          <a:blip r:embed="rId3" cstate="print"/>
          <a:srcRect l="16530" r="17351"/>
          <a:stretch>
            <a:fillRect/>
          </a:stretch>
        </p:blipFill>
        <p:spPr bwMode="auto">
          <a:xfrm>
            <a:off x="357158" y="1071546"/>
            <a:ext cx="4500594" cy="382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4000496" y="1142984"/>
            <a:ext cx="571504" cy="646331"/>
            <a:chOff x="8429652" y="6088559"/>
            <a:chExt cx="571504" cy="646331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514220" y="6088559"/>
              <a:ext cx="41549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1</a:t>
              </a:r>
              <a:endParaRPr lang="zh-CN" alt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286380" y="2715466"/>
            <a:ext cx="3284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高中部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高三</a:t>
            </a:r>
            <a:r>
              <a:rPr lang="en-US" altLang="zh-CN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6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29256" y="3571876"/>
            <a:ext cx="2967479" cy="1044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创新与实践并举</a:t>
            </a:r>
            <a:endParaRPr lang="en-US" altLang="zh-CN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艺术与技术同在</a:t>
            </a:r>
          </a:p>
        </p:txBody>
      </p:sp>
      <p:sp>
        <p:nvSpPr>
          <p:cNvPr id="22" name="矩形 21"/>
          <p:cNvSpPr/>
          <p:nvPr/>
        </p:nvSpPr>
        <p:spPr>
          <a:xfrm>
            <a:off x="5929322" y="1929648"/>
            <a:ext cx="2040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王可达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42908" y="5072074"/>
            <a:ext cx="900109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　　</a:t>
            </a:r>
            <a:r>
              <a:rPr lang="zh-CN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2015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年年初，他开始了科创楼数模中心的设计项目。该方案在今夏化为实际，并在开放后获得大量好评。在刚刚进行的国际赛事中，首次投入实战并顺利应用。此外，他还参演了年度话剧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商鞅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》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，在剧中充当男二号（公子虔），并任宣传总监。他就是高三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(6)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班的王可达。在学业繁重的高三，他的创新与为校服务精神在校内的影响力却未稍减，这就是创新与实践并举的魅力。</a:t>
            </a:r>
            <a:endParaRPr lang="en-US" altLang="zh-CN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istrator\桌面\影响力\候选人\高二6 陶清钰\陶清钰的照片\明日科技之星.jpg"/>
          <p:cNvPicPr>
            <a:picLocks noChangeAspect="1" noChangeArrowheads="1"/>
          </p:cNvPicPr>
          <p:nvPr/>
        </p:nvPicPr>
        <p:blipFill>
          <a:blip r:embed="rId3"/>
          <a:srcRect l="3399" r="12192"/>
          <a:stretch>
            <a:fillRect/>
          </a:stretch>
        </p:blipFill>
        <p:spPr bwMode="auto">
          <a:xfrm>
            <a:off x="428596" y="1071546"/>
            <a:ext cx="4357718" cy="387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80" y="2715466"/>
            <a:ext cx="3284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高中部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</a:t>
            </a:r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二</a:t>
            </a:r>
            <a:r>
              <a:rPr lang="en-US" altLang="zh-CN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6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43570" y="3571876"/>
            <a:ext cx="2569934" cy="10747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文艺范才女</a:t>
            </a:r>
            <a:endParaRPr lang="en-US" altLang="zh-CN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点亮科技之星</a:t>
            </a:r>
            <a:endParaRPr lang="zh-CN" altLang="en-US" sz="2800" spc="3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29322" y="1929648"/>
            <a:ext cx="2040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陶清钰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908" y="5229067"/>
            <a:ext cx="89296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　　她是我校首位“明日科技之星”获得者，总成绩位上海第一。她登上了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上海中学生报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》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的头条，在“浦东广播电台”录制了专访，还成为了市青少年科学研究院的研究员。她就是陶清钰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——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这个之前常以素描与古筝表演为人知晓的艺术才女。她相信，科学伴以艺术，才能迸发出最张扬的人生。</a:t>
            </a:r>
          </a:p>
        </p:txBody>
      </p:sp>
      <p:grpSp>
        <p:nvGrpSpPr>
          <p:cNvPr id="2" name="组合 19"/>
          <p:cNvGrpSpPr/>
          <p:nvPr/>
        </p:nvGrpSpPr>
        <p:grpSpPr>
          <a:xfrm>
            <a:off x="547941" y="4198465"/>
            <a:ext cx="595035" cy="587857"/>
            <a:chOff x="8406121" y="6143644"/>
            <a:chExt cx="595035" cy="587857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406121" y="6146726"/>
              <a:ext cx="59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17</a:t>
              </a:r>
              <a:endParaRPr lang="zh-CN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86380" y="2715466"/>
            <a:ext cx="32848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高中部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高二</a:t>
            </a:r>
            <a:r>
              <a:rPr lang="en-US" altLang="zh-CN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4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29256" y="3571876"/>
            <a:ext cx="2967479" cy="1044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不忘初心的</a:t>
            </a:r>
            <a:endParaRPr lang="en-US" altLang="zh-CN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社会公益领路人</a:t>
            </a:r>
          </a:p>
        </p:txBody>
      </p:sp>
      <p:sp>
        <p:nvSpPr>
          <p:cNvPr id="22" name="矩形 21"/>
          <p:cNvSpPr/>
          <p:nvPr/>
        </p:nvSpPr>
        <p:spPr>
          <a:xfrm>
            <a:off x="5929322" y="1929648"/>
            <a:ext cx="2040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龚楚婷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0" y="5072074"/>
            <a:ext cx="907259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　　</a:t>
            </a:r>
            <a:r>
              <a:rPr lang="zh-CN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她是我校团学联社会实践部副部长，带领着同学们开展了丰富多彩的社会实践活动，得到了社会的一致好评，获得了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"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仁爱之家优秀志愿者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"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的荣誉称号。她还积极参与各项环保活动如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2015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第五届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GREEN PLANET FORUM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青年绿色环保峰会、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HSPSF 2015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上海中学生公益经验分享会等。同时她还是中国青年创新领袖联合会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CYLA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的创始人之一，希望能凭借自己的微薄之力，带动更多同学参与到社会志愿公益服务当中！</a:t>
            </a:r>
          </a:p>
        </p:txBody>
      </p:sp>
      <p:sp>
        <p:nvSpPr>
          <p:cNvPr id="25" name="矩形 24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  <p:pic>
        <p:nvPicPr>
          <p:cNvPr id="1027" name="Picture 3" descr="C:\Documents and Settings\Administrator\My Documents\Tencent Files\1455109415\Image\C2C\4EC109BAD5D9DF5BEEBCD870843565CA.jpg"/>
          <p:cNvPicPr>
            <a:picLocks noChangeAspect="1" noChangeArrowheads="1"/>
          </p:cNvPicPr>
          <p:nvPr/>
        </p:nvPicPr>
        <p:blipFill>
          <a:blip r:embed="rId3"/>
          <a:srcRect l="5970"/>
          <a:stretch>
            <a:fillRect/>
          </a:stretch>
        </p:blipFill>
        <p:spPr bwMode="auto">
          <a:xfrm>
            <a:off x="214282" y="1118959"/>
            <a:ext cx="4786346" cy="381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9"/>
          <p:cNvGrpSpPr/>
          <p:nvPr/>
        </p:nvGrpSpPr>
        <p:grpSpPr>
          <a:xfrm>
            <a:off x="4286248" y="1269507"/>
            <a:ext cx="595035" cy="587857"/>
            <a:chOff x="8429652" y="6143644"/>
            <a:chExt cx="595035" cy="587857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429652" y="6146726"/>
              <a:ext cx="59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18</a:t>
              </a:r>
              <a:endParaRPr lang="zh-CN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86380" y="2715466"/>
            <a:ext cx="32848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初中部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中三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5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95712" y="3571876"/>
            <a:ext cx="3762568" cy="1044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有能力，全面发展的</a:t>
            </a:r>
            <a:endParaRPr lang="en-US" altLang="zh-CN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学习能手</a:t>
            </a:r>
          </a:p>
        </p:txBody>
      </p:sp>
      <p:sp>
        <p:nvSpPr>
          <p:cNvPr id="22" name="矩形 21"/>
          <p:cNvSpPr/>
          <p:nvPr/>
        </p:nvSpPr>
        <p:spPr>
          <a:xfrm>
            <a:off x="5929322" y="1929648"/>
            <a:ext cx="2040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彭昱</a:t>
            </a:r>
            <a:r>
              <a:rPr lang="zh-CN" altLang="en-US" sz="4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玚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42908" y="5143512"/>
            <a:ext cx="8929686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</a:t>
            </a:r>
            <a:r>
              <a:rPr lang="zh-CN" altLang="en-US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他是一个肯下功夫、注重实际行动的人。在这一年中，他通过努力，全面发展，在各个发面都取得飞跃。他在中二时两次取得免考特权。中三以来，他的影响力逐渐扩大。他先后获得了浦东新区新知杯三等奖和浦东新区古诗文大赛一等奖（区第四名）的好成绩。除了学习以外，他也有自己的爱好。学校举行的四大节，他都会积极参与。此外，自中一以来，他一直担任本班的班长，工作一向认真负责，成为大队部和班级、年级的纽带。</a:t>
            </a:r>
          </a:p>
        </p:txBody>
      </p:sp>
      <p:sp>
        <p:nvSpPr>
          <p:cNvPr id="25" name="矩形 24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  <p:pic>
        <p:nvPicPr>
          <p:cNvPr id="4098" name="Picture 2" descr="C:\Documents and Settings\Administrator\桌面\影响力\候选人\初中\中三5班 彭昱玚\彭昱玚照片\国王湖.JPG"/>
          <p:cNvPicPr>
            <a:picLocks noChangeAspect="1" noChangeArrowheads="1"/>
          </p:cNvPicPr>
          <p:nvPr/>
        </p:nvPicPr>
        <p:blipFill>
          <a:blip r:embed="rId3" cstate="print"/>
          <a:srcRect r="30423"/>
          <a:stretch>
            <a:fillRect/>
          </a:stretch>
        </p:blipFill>
        <p:spPr bwMode="auto">
          <a:xfrm>
            <a:off x="214282" y="1059124"/>
            <a:ext cx="4786346" cy="3870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9"/>
          <p:cNvGrpSpPr/>
          <p:nvPr/>
        </p:nvGrpSpPr>
        <p:grpSpPr>
          <a:xfrm>
            <a:off x="4286248" y="1198069"/>
            <a:ext cx="595035" cy="587857"/>
            <a:chOff x="8429652" y="6143644"/>
            <a:chExt cx="595035" cy="587857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429652" y="6146726"/>
              <a:ext cx="59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19</a:t>
              </a:r>
              <a:endParaRPr lang="zh-CN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80" y="2715466"/>
            <a:ext cx="3284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高中部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</a:t>
            </a:r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二</a:t>
            </a:r>
            <a:r>
              <a:rPr lang="en-US" altLang="zh-CN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6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00694" y="3571876"/>
            <a:ext cx="2967479" cy="1044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喷绘点滴创新的</a:t>
            </a:r>
            <a:endParaRPr lang="en-US" altLang="zh-CN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三只小“颗粒”</a:t>
            </a:r>
            <a:endParaRPr lang="zh-CN" altLang="en-US" sz="2800" spc="3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57752" y="2000240"/>
            <a:ext cx="37866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“颗粒”</a:t>
            </a:r>
            <a:r>
              <a:rPr lang="zh-CN" altLang="en-US" sz="40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建模组</a:t>
            </a:r>
            <a:endParaRPr lang="en-US" altLang="zh-CN" sz="40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I:\“颗粒”建模组-新\生活照（分十个场景）\2-2-答辩现场.JPG"/>
          <p:cNvPicPr>
            <a:picLocks noChangeAspect="1" noChangeArrowheads="1"/>
          </p:cNvPicPr>
          <p:nvPr/>
        </p:nvPicPr>
        <p:blipFill>
          <a:blip r:embed="rId3" cstate="print"/>
          <a:srcRect l="4255" t="9774" r="23404" b="5451"/>
          <a:stretch>
            <a:fillRect/>
          </a:stretch>
        </p:blipFill>
        <p:spPr bwMode="auto">
          <a:xfrm>
            <a:off x="114268" y="1127357"/>
            <a:ext cx="4957798" cy="3873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142908" y="5229067"/>
            <a:ext cx="89296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　　</a:t>
            </a:r>
            <a:r>
              <a:rPr lang="zh-CN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“颗粒”建模组成立于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2014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年末，朱晟祺、唐一朝、李知怡三位成员成绩优异，兴趣广泛，热爱创新。三只小“颗粒”初三加入数学建模、高一斩获全球大学生数模大赛一等奖；小组研究课题通过“明日科技之星”项目选拔。他们在创新路上凝聚点滴思考，并用自身的影响力带动更多“颗粒”们，共同喷绘创新图景。</a:t>
            </a:r>
            <a:endParaRPr lang="en-US" altLang="zh-CN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4286248" y="1285860"/>
            <a:ext cx="595035" cy="587857"/>
            <a:chOff x="8429652" y="6143644"/>
            <a:chExt cx="595035" cy="587857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429652" y="6146726"/>
              <a:ext cx="59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21</a:t>
              </a:r>
              <a:endParaRPr lang="zh-CN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80" y="2715466"/>
            <a:ext cx="32848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初中部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中二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81398" y="3571876"/>
            <a:ext cx="3762568" cy="10747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　将科技应用于生活</a:t>
            </a:r>
            <a:endParaRPr lang="en-US" altLang="zh-CN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　暴雨中的晴天使者</a:t>
            </a:r>
            <a:endParaRPr lang="en-US" altLang="zh-CN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29322" y="1929648"/>
            <a:ext cx="2040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刘宇涵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1406" y="5143512"/>
            <a:ext cx="90010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　　他是一个少年“创客”，平时酷爱科技，对未知世界都充满了兴趣。是他，带着自己发明的概念产品“空气伞”登上了上海电视台的</a:t>
            </a:r>
            <a:r>
              <a:rPr lang="en-US" altLang="zh-CN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en-US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少年爱迪生</a:t>
            </a:r>
            <a:r>
              <a:rPr lang="en-US" altLang="zh-CN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》</a:t>
            </a:r>
            <a:r>
              <a:rPr lang="zh-CN" altLang="en-US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节目。其独特的理念、实用价值和未来前景获得专业评委的 一致认可。也是他，创建了实验学校最科幻的社团“研发社”。带领</a:t>
            </a:r>
            <a:r>
              <a:rPr lang="en-US" altLang="en-US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14</a:t>
            </a:r>
            <a:r>
              <a:rPr lang="zh-CN" altLang="en-US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个“小发明家”研发的 </a:t>
            </a:r>
            <a:r>
              <a:rPr lang="zh-CN" altLang="en-US" sz="16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“</a:t>
            </a:r>
            <a:r>
              <a:rPr lang="zh-CN" altLang="en-US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急速制冷杯”已初步具备了制冷功能。另一个产品“无尘黑板擦”已进入攻坚阶段，马上批量生产，将真真切切减少粉笔粉尘对老师同学健康的影响。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  <p:pic>
        <p:nvPicPr>
          <p:cNvPr id="1026" name="Picture 2" descr="C:\Documents and Settings\Administrator\桌面\影响力\候选人\初中\中二2 刘宇涵\照片\IMG_20150629_195134.jpg"/>
          <p:cNvPicPr>
            <a:picLocks noChangeAspect="1" noChangeArrowheads="1"/>
          </p:cNvPicPr>
          <p:nvPr/>
        </p:nvPicPr>
        <p:blipFill>
          <a:blip r:embed="rId3" cstate="print"/>
          <a:srcRect t="24156" b="17562"/>
          <a:stretch>
            <a:fillRect/>
          </a:stretch>
        </p:blipFill>
        <p:spPr bwMode="auto">
          <a:xfrm>
            <a:off x="285720" y="1142984"/>
            <a:ext cx="481667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9"/>
          <p:cNvGrpSpPr/>
          <p:nvPr/>
        </p:nvGrpSpPr>
        <p:grpSpPr>
          <a:xfrm>
            <a:off x="4286248" y="4143380"/>
            <a:ext cx="571504" cy="646331"/>
            <a:chOff x="8429652" y="6088559"/>
            <a:chExt cx="571504" cy="646331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514220" y="6088559"/>
              <a:ext cx="41549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3</a:t>
              </a:r>
              <a:endParaRPr lang="zh-CN" alt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80" y="2715466"/>
            <a:ext cx="32848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初中部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中三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628" y="3568665"/>
            <a:ext cx="4160113" cy="1044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炫翻编程世界</a:t>
            </a:r>
            <a:endParaRPr lang="en-US" altLang="zh-CN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志趣不凡的信息小达人</a:t>
            </a:r>
            <a:endParaRPr lang="zh-CN" altLang="en-US" sz="2800" spc="3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29322" y="1929648"/>
            <a:ext cx="2040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李欣杨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  <p:pic>
        <p:nvPicPr>
          <p:cNvPr id="2050" name="Picture 2" descr="C:\Documents and Settings\Administrator\桌面\影响力\候选人\初中\中三3 李欣杨\照片\周末漫步.JPG"/>
          <p:cNvPicPr>
            <a:picLocks noChangeAspect="1" noChangeArrowheads="1"/>
          </p:cNvPicPr>
          <p:nvPr/>
        </p:nvPicPr>
        <p:blipFill>
          <a:blip r:embed="rId4" cstate="print"/>
          <a:srcRect l="11852"/>
          <a:stretch>
            <a:fillRect/>
          </a:stretch>
        </p:blipFill>
        <p:spPr bwMode="auto">
          <a:xfrm>
            <a:off x="142844" y="1214422"/>
            <a:ext cx="481730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9"/>
          <p:cNvGrpSpPr/>
          <p:nvPr/>
        </p:nvGrpSpPr>
        <p:grpSpPr>
          <a:xfrm>
            <a:off x="428596" y="1428736"/>
            <a:ext cx="571504" cy="646331"/>
            <a:chOff x="8429652" y="6088559"/>
            <a:chExt cx="571504" cy="646331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514220" y="6088559"/>
              <a:ext cx="41549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6</a:t>
              </a:r>
              <a:endParaRPr lang="zh-CN" alt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1406" y="5072074"/>
            <a:ext cx="907259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他，爱好广泛，在邂逅计算机编程后找到了最爱，从此畅游于浩瀚的信息技术海洋。他，凭借着浓厚的兴趣和持之以恒的努力，仅一年就在信息奥林匹克竞赛中初露锋芒，获得市二等奖。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2015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年再次参赛，以高分毫无悬念地斩获了市一等奖。</a:t>
            </a:r>
            <a:endParaRPr lang="en-US" altLang="zh-CN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他，乐观向上，全面发展，还是同学们中有口皆碑的“学霸”和“多面手”；作为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pascal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社团社长，他带动着志同道合的同学们一起在努力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……</a:t>
            </a:r>
            <a:endParaRPr lang="zh-CN" altLang="en-US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85561" y="2715466"/>
            <a:ext cx="23583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国际部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·7A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72066" y="3661846"/>
            <a:ext cx="3762568" cy="5529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动人心弦的钢琴王子</a:t>
            </a:r>
            <a:endParaRPr lang="zh-CN" altLang="en-US" sz="2800" spc="3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29322" y="1929648"/>
            <a:ext cx="2040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杜开元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  <p:pic>
        <p:nvPicPr>
          <p:cNvPr id="5122" name="Picture 2" descr="C:\Documents and Settings\Administrator\桌面\影响力\候选人\初中\国际部7A 杜开元\照片\演奏会海报照.JPG"/>
          <p:cNvPicPr>
            <a:picLocks noChangeAspect="1" noChangeArrowheads="1"/>
          </p:cNvPicPr>
          <p:nvPr/>
        </p:nvPicPr>
        <p:blipFill>
          <a:blip r:embed="rId3"/>
          <a:srcRect l="36798" t="5236" b="23649"/>
          <a:stretch>
            <a:fillRect/>
          </a:stretch>
        </p:blipFill>
        <p:spPr bwMode="auto">
          <a:xfrm>
            <a:off x="224819" y="1024017"/>
            <a:ext cx="4775809" cy="397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9"/>
          <p:cNvGrpSpPr/>
          <p:nvPr/>
        </p:nvGrpSpPr>
        <p:grpSpPr>
          <a:xfrm>
            <a:off x="428596" y="1214422"/>
            <a:ext cx="571504" cy="646331"/>
            <a:chOff x="8429652" y="6088559"/>
            <a:chExt cx="571504" cy="646331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514220" y="6088559"/>
              <a:ext cx="41549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7</a:t>
              </a:r>
              <a:endParaRPr lang="zh-CN" alt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1406" y="5143512"/>
            <a:ext cx="90010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　　他热爱钢琴，相信音乐能超越国籍、种族与文化的藩篱，拉近人们彼此的心灵。</a:t>
            </a:r>
            <a:endParaRPr lang="en-US" altLang="zh-CN" sz="20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2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</a:t>
            </a:r>
            <a:r>
              <a:rPr lang="zh-CN" altLang="en-US" sz="2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他祈愿将来能以自己的力量，带给人们充满爱与美的音乐；让艺术，丰富人们的生活。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pic>
        <p:nvPicPr>
          <p:cNvPr id="5122" name="Picture 2" descr="C:\Documents and Settings\Administrator\桌面\影响力\高二6 来懿清\照片 来懿清\个人照\个人照4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1824" t="8834" r="13083"/>
          <a:stretch>
            <a:fillRect/>
          </a:stretch>
        </p:blipFill>
        <p:spPr bwMode="auto">
          <a:xfrm>
            <a:off x="357158" y="1035454"/>
            <a:ext cx="4572032" cy="396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80" y="2715466"/>
            <a:ext cx="3284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高中部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</a:t>
            </a:r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二</a:t>
            </a:r>
            <a:r>
              <a:rPr lang="en-US" altLang="zh-CN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6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33611" y="3568665"/>
            <a:ext cx="2967479" cy="10747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实验官方新媒体</a:t>
            </a:r>
            <a:endParaRPr lang="en-US" altLang="zh-CN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“主页君”</a:t>
            </a:r>
            <a:endParaRPr lang="zh-CN" altLang="en-US" sz="2800" spc="3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29322" y="1929648"/>
            <a:ext cx="2040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来懿清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4214810" y="4214818"/>
            <a:ext cx="571504" cy="646331"/>
            <a:chOff x="8429652" y="6088559"/>
            <a:chExt cx="571504" cy="646331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514220" y="6088559"/>
              <a:ext cx="41549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8</a:t>
              </a:r>
              <a:endParaRPr lang="zh-CN" alt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1406" y="5229067"/>
            <a:ext cx="90010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　　她是我校官方微信平台与团学联微信平台的主编，也是我校新浪微博的“主页君”。她针对新媒体平台的内容发布、图文排版、线下互动等方面进行了突破性的优化与创新，努力打造一个生动丰富的对外展示实验风采的窗口。此外她还长期为我校开学典礼、结业式、视频窗、室内升旗仪式等以及众多校园活动设计制作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PPT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与海报。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86380" y="2715466"/>
            <a:ext cx="32848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高中部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高一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6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73966" y="3571876"/>
            <a:ext cx="2569934" cy="1044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阳光灿烂的</a:t>
            </a:r>
          </a:p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实验创新能手</a:t>
            </a:r>
          </a:p>
        </p:txBody>
      </p:sp>
      <p:sp>
        <p:nvSpPr>
          <p:cNvPr id="22" name="矩形 21"/>
          <p:cNvSpPr/>
          <p:nvPr/>
        </p:nvSpPr>
        <p:spPr>
          <a:xfrm>
            <a:off x="5555635" y="1929648"/>
            <a:ext cx="2659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杨光灿烂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  <p:pic>
        <p:nvPicPr>
          <p:cNvPr id="7171" name="Picture 3" descr="C:\Documents and Settings\Administrator\桌面\影响力\候选人\高一6 杨光灿烂\杨光灿烂照片30张\影响力-杨光灿烂-生活照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3214710" cy="408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9"/>
          <p:cNvGrpSpPr/>
          <p:nvPr/>
        </p:nvGrpSpPr>
        <p:grpSpPr>
          <a:xfrm>
            <a:off x="3500430" y="1071546"/>
            <a:ext cx="571504" cy="646331"/>
            <a:chOff x="8429652" y="6088559"/>
            <a:chExt cx="571504" cy="646331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514220" y="6088559"/>
              <a:ext cx="41549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9</a:t>
              </a:r>
              <a:endParaRPr lang="zh-CN" alt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42908" y="5072074"/>
            <a:ext cx="892968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　　</a:t>
            </a:r>
            <a:r>
              <a:rPr lang="zh-CN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他阳光开朗、热爱自然科学、注重动手动脑、自主创新，积极参与“未来工程师”等科技类大赛，在各类竞赛中获得多个奖项。</a:t>
            </a:r>
            <a:endParaRPr lang="en-US" altLang="zh-CN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他是一个实验爱好者，尝试在家里做各种小实验，例如关于火箭燃料的制作方法。</a:t>
            </a:r>
            <a:endParaRPr lang="en-US" altLang="zh-CN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他还是高中科技创客社的创始人，致力于使同学们的创新能力得到最大程度的发展，将创新精神普及校园。</a:t>
            </a:r>
            <a:endParaRPr lang="en-US" altLang="zh-CN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80" y="2715466"/>
            <a:ext cx="3284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高中部</a:t>
            </a:r>
            <a:r>
              <a:rPr lang="en-US" altLang="zh-CN" sz="32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高一</a:t>
            </a:r>
            <a:r>
              <a:rPr lang="en-US" altLang="zh-CN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6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62173" y="3643314"/>
            <a:ext cx="2967479" cy="1044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一个活泼可爱</a:t>
            </a: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的</a:t>
            </a:r>
            <a:endParaRPr lang="en-US" altLang="zh-CN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创</a:t>
            </a:r>
            <a:r>
              <a:rPr lang="zh-CN" altLang="en-US" sz="2800" spc="3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客“达人”</a:t>
            </a:r>
          </a:p>
        </p:txBody>
      </p:sp>
      <p:sp>
        <p:nvSpPr>
          <p:cNvPr id="11" name="矩形 10"/>
          <p:cNvSpPr/>
          <p:nvPr/>
        </p:nvSpPr>
        <p:spPr>
          <a:xfrm>
            <a:off x="5929322" y="1929648"/>
            <a:ext cx="2040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郑志承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pic>
        <p:nvPicPr>
          <p:cNvPr id="13" name="图片 12" descr="I:\图片\我参加了第十届创协杯机器人大赛.jpg"/>
          <p:cNvPicPr/>
          <p:nvPr/>
        </p:nvPicPr>
        <p:blipFill>
          <a:blip r:embed="rId3" cstate="print"/>
          <a:srcRect t="15802" r="1299" b="15064"/>
          <a:stretch>
            <a:fillRect/>
          </a:stretch>
        </p:blipFill>
        <p:spPr bwMode="auto">
          <a:xfrm>
            <a:off x="428596" y="1213923"/>
            <a:ext cx="4357718" cy="378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>
            <a:off x="3997106" y="4269903"/>
            <a:ext cx="595035" cy="587857"/>
            <a:chOff x="8426262" y="6143644"/>
            <a:chExt cx="595035" cy="587857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426262" y="6146726"/>
              <a:ext cx="59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12</a:t>
              </a:r>
              <a:endParaRPr lang="zh-CN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2908" y="5072074"/>
            <a:ext cx="892968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　　他是一个活泼可爱、幽默诙谐的创客“达人”。他热衷于研究学习机器人和编程，曾在上海市实验学校举办的第十届创协杯机器人大赛中夺得冠军；他凭借了创客论文进入浦东新区青少年创新大赛的决赛。</a:t>
            </a:r>
            <a:endParaRPr lang="en-US" altLang="zh-CN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他还是孩子们众所周知的“ 创客老师”，为小学部的同学讲解“创客”，创新出了自己的教育方式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——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在科普阅读中挖掘“创客精神”。</a:t>
            </a:r>
            <a:endParaRPr lang="en-US" altLang="zh-CN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pic>
        <p:nvPicPr>
          <p:cNvPr id="15" name="Picture 4" descr="C:\Documents and Settings\Administrator\桌面\影响力\候选人\高三1 徐世元\商鞅剧照\商鞅剧照7.JPG"/>
          <p:cNvPicPr>
            <a:picLocks noChangeAspect="1" noChangeArrowheads="1"/>
          </p:cNvPicPr>
          <p:nvPr/>
        </p:nvPicPr>
        <p:blipFill>
          <a:blip r:embed="rId3"/>
          <a:srcRect l="20117" t="17969" r="19531" b="16406"/>
          <a:stretch>
            <a:fillRect/>
          </a:stretch>
        </p:blipFill>
        <p:spPr bwMode="auto">
          <a:xfrm>
            <a:off x="214282" y="1071546"/>
            <a:ext cx="4786346" cy="390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86380" y="2715466"/>
            <a:ext cx="32848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高中部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高三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29256" y="3571876"/>
            <a:ext cx="2967479" cy="1044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携商君千载之思</a:t>
            </a:r>
            <a:endParaRPr lang="en-US" altLang="zh-CN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展实验话剧之翼</a:t>
            </a:r>
          </a:p>
        </p:txBody>
      </p:sp>
      <p:sp>
        <p:nvSpPr>
          <p:cNvPr id="22" name="矩形 21"/>
          <p:cNvSpPr/>
          <p:nvPr/>
        </p:nvSpPr>
        <p:spPr>
          <a:xfrm>
            <a:off x="5929322" y="1929648"/>
            <a:ext cx="2040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徐世元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4286248" y="1214422"/>
            <a:ext cx="595035" cy="623200"/>
            <a:chOff x="8429652" y="6091948"/>
            <a:chExt cx="595035" cy="623200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429652" y="6091948"/>
              <a:ext cx="59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13</a:t>
              </a:r>
              <a:endParaRPr lang="zh-CN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42908" y="5072074"/>
            <a:ext cx="892968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　　他具有极大的话剧表演潜力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,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“商鞅”一词成为他的独家代号。 </a:t>
            </a:r>
            <a:endParaRPr lang="en-US" altLang="zh-CN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2015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月，他加入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商鞅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》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剧组，出演成年商鞅；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6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月，先后在我校及市三女中的话剧演出中，凭借出色的表演功力获得一致好评；</a:t>
            </a:r>
            <a:r>
              <a:rPr lang="en-US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11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月，随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商鞅</a:t>
            </a:r>
            <a:r>
              <a:rPr lang="en-US" altLang="zh-CN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》</a:t>
            </a:r>
            <a:r>
              <a:rPr lang="zh-CN" alt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剧组参加上海市戏剧邀请赛，斩获市级二等奖。评委对其表演给予了极大的肯定：“他所诠释的商鞅一角令人印象深刻，其表演水平甚至超过了大学戏剧专业一二年级的学生”。</a:t>
            </a:r>
            <a:endParaRPr lang="en-US" altLang="zh-CN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桌面\19496d132e46708f773c4bef17862fc2.pn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28696"/>
          <a:stretch>
            <a:fillRect/>
          </a:stretch>
        </p:blipFill>
        <p:spPr bwMode="auto">
          <a:xfrm flipV="1">
            <a:off x="-642974" y="-142900"/>
            <a:ext cx="11501486" cy="7000924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-1071602" y="5143512"/>
            <a:ext cx="11715832" cy="1357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296" y="357166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2015</a:t>
            </a:r>
            <a:r>
              <a:rPr lang="zh-CN" altLang="en-US" sz="360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上海市实验学校年度有影响力学生评选</a:t>
            </a:r>
            <a:endParaRPr lang="zh-CN" altLang="en-US" sz="360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000108"/>
            <a:ext cx="2132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(</a:t>
            </a:r>
            <a:r>
              <a:rPr lang="zh-CN" altLang="en-US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 候选人展示 </a:t>
            </a:r>
            <a:r>
              <a:rPr lang="en-US" altLang="zh-CN" sz="2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兰亭超细黑简体" pitchFamily="2" charset="-122"/>
                <a:ea typeface="方正兰亭超细黑简体" pitchFamily="2" charset="-122"/>
              </a:rPr>
              <a:t>)</a:t>
            </a:r>
            <a:endParaRPr lang="zh-CN" altLang="en-US" sz="2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80" y="2715466"/>
            <a:ext cx="32848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初中部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中一</a:t>
            </a:r>
            <a:r>
              <a:rPr lang="en-US" altLang="zh-CN" sz="32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5</a:t>
            </a:r>
            <a:r>
              <a:rPr lang="zh-CN" altLang="en-US" sz="3200" b="1" cap="none" spc="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班</a:t>
            </a:r>
            <a:endParaRPr lang="en-US" altLang="zh-CN" sz="3200" b="1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72132" y="3643314"/>
            <a:ext cx="3365025" cy="5529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80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rPr>
              <a:t>能歌善舞的小荧星</a:t>
            </a:r>
            <a:endParaRPr lang="zh-CN" altLang="en-US" sz="28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27073" y="1929648"/>
            <a:ext cx="2659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诸葛北辰</a:t>
            </a:r>
            <a:endParaRPr lang="en-US" altLang="zh-CN" sz="4800" b="1" cap="none" spc="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908" y="5143512"/>
            <a:ext cx="89296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　　</a:t>
            </a:r>
            <a:r>
              <a:rPr lang="zh-CN" altLang="en-US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他是一个从小热爱音乐的男孩，幼儿园时开始学习钢琴，同时进入小荧星艺校学习声乐歌舞，两年后考入上海电视台小荧星歌舞团。他参加了很多大型文艺演出和公益表演。他在各种比赛和演出中渐渐成长，成为一个乐观阳光的少年。在每周数次的歌舞团排练演出加上艺术节活动的情况下，他有效地管理时间，提高学习效率，在入校后第一次期中考试中取得了总分年级第一名的好成绩。希望他在今后的实验生活中依然能够文艺、学习两不误，带领大家一起“众乐乐”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786710" y="6550247"/>
            <a:ext cx="15001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造字工房悦黑（非商用）细体" pitchFamily="50" charset="-122"/>
                <a:ea typeface="造字工房悦黑（非商用）细体" pitchFamily="50" charset="-122"/>
              </a:rPr>
              <a:t>按姓氏笔画排序 </a:t>
            </a:r>
            <a:endParaRPr lang="en-US" altLang="zh-CN" sz="1400" cap="none" spc="0" dirty="0" smtClean="0"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造字工房悦黑（非商用）细体" pitchFamily="50" charset="-122"/>
              <a:ea typeface="造字工房悦黑（非商用）细体" pitchFamily="50" charset="-122"/>
            </a:endParaRPr>
          </a:p>
        </p:txBody>
      </p:sp>
      <p:pic>
        <p:nvPicPr>
          <p:cNvPr id="3074" name="Picture 2" descr="C:\Documents and Settings\Administrator\桌面\影响力\候选人\初中\中一5 诸葛北辰\诸葛北辰照片\生活中的我-1.jpg"/>
          <p:cNvPicPr>
            <a:picLocks noChangeAspect="1" noChangeArrowheads="1"/>
          </p:cNvPicPr>
          <p:nvPr/>
        </p:nvPicPr>
        <p:blipFill>
          <a:blip r:embed="rId3" cstate="print"/>
          <a:srcRect l="20520" t="20502" r="17920"/>
          <a:stretch>
            <a:fillRect/>
          </a:stretch>
        </p:blipFill>
        <p:spPr bwMode="auto">
          <a:xfrm>
            <a:off x="428596" y="1071546"/>
            <a:ext cx="4572032" cy="393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9"/>
          <p:cNvGrpSpPr/>
          <p:nvPr/>
        </p:nvGrpSpPr>
        <p:grpSpPr>
          <a:xfrm>
            <a:off x="547941" y="1214422"/>
            <a:ext cx="595035" cy="587857"/>
            <a:chOff x="8406121" y="6143644"/>
            <a:chExt cx="595035" cy="587857"/>
          </a:xfrm>
        </p:grpSpPr>
        <p:sp>
          <p:nvSpPr>
            <p:cNvPr id="17" name="椭圆 16"/>
            <p:cNvSpPr/>
            <p:nvPr/>
          </p:nvSpPr>
          <p:spPr>
            <a:xfrm>
              <a:off x="8429652" y="6143644"/>
              <a:ext cx="571504" cy="57150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406121" y="6146726"/>
              <a:ext cx="59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大标宋简体" pitchFamily="2" charset="-122"/>
                  <a:ea typeface="方正大标宋简体" pitchFamily="2" charset="-122"/>
                </a:rPr>
                <a:t>16</a:t>
              </a:r>
              <a:endParaRPr lang="zh-CN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简体" pitchFamily="2" charset="-122"/>
                <a:ea typeface="方正大标宋简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687</Words>
  <Application>Microsoft Office PowerPoint</Application>
  <PresentationFormat>全屏显示(4:3)</PresentationFormat>
  <Paragraphs>122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方正大标宋简体</vt:lpstr>
      <vt:lpstr>方正兰亭超细黑简体</vt:lpstr>
      <vt:lpstr>Calibri</vt:lpstr>
      <vt:lpstr>华文细黑</vt:lpstr>
      <vt:lpstr>方正大黑简体</vt:lpstr>
      <vt:lpstr>造字工房悦黑（非商用）细体</vt:lpstr>
      <vt:lpstr>微软雅黑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朱潇清</cp:lastModifiedBy>
  <cp:revision>39</cp:revision>
  <dcterms:created xsi:type="dcterms:W3CDTF">2015-12-13T12:32:43Z</dcterms:created>
  <dcterms:modified xsi:type="dcterms:W3CDTF">2015-12-30T23:49:22Z</dcterms:modified>
</cp:coreProperties>
</file>